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4630400" cy="18288000"/>
  <p:notesSz cx="18288000" cy="14630400"/>
  <p:embeddedFontLst>
    <p:embeddedFont>
      <p:font typeface="Patrick Hand"/>
      <p:regular r:id="rId11"/>
    </p:embeddedFont>
    <p:embeddedFont>
      <p:font typeface="Patrick Hand"/>
      <p:regular r:id="rId12"/>
    </p:embeddedFont>
    <p:embeddedFont>
      <p:font typeface="Patrick Hand"/>
      <p:regular r:id="rId13"/>
    </p:embeddedFont>
    <p:embeddedFont>
      <p:font typeface="Patrick Hand"/>
      <p:regular r:id="rId1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openxmlformats.org/officeDocument/2006/relationships/font" Target="fonts/font1.fntdata"/><Relationship Id="rId12" Type="http://schemas.openxmlformats.org/officeDocument/2006/relationships/font" Target="fonts/font2.fntdata"/><Relationship Id="rId13" Type="http://schemas.openxmlformats.org/officeDocument/2006/relationships/font" Target="fonts/font3.fntdata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82880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82880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82880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82880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82880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8288000"/>
          </a:xfrm>
          <a:prstGeom prst="rect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82880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8288000"/>
          </a:xfrm>
          <a:prstGeom prst="rect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66366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63" y="663654"/>
            <a:ext cx="5309354" cy="530935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651754" y="8546068"/>
            <a:ext cx="11326892" cy="2123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8350"/>
              </a:lnSpc>
              <a:buNone/>
            </a:pPr>
            <a:r>
              <a:rPr lang="en-US" sz="6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14 de Mayo: Día Mundial de la Apraxia del Habla Infantil</a:t>
            </a:r>
            <a:endParaRPr lang="en-US" sz="6650" dirty="0"/>
          </a:p>
        </p:txBody>
      </p:sp>
      <p:sp>
        <p:nvSpPr>
          <p:cNvPr id="5" name="Text 1"/>
          <p:cNvSpPr/>
          <p:nvPr/>
        </p:nvSpPr>
        <p:spPr>
          <a:xfrm>
            <a:off x="1651754" y="11266884"/>
            <a:ext cx="11326892" cy="51115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650"/>
              </a:lnSpc>
              <a:buNone/>
            </a:pPr>
            <a:r>
              <a:rPr lang="en-US" sz="41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Cuando las palabras quedan atrapadas en la mente: un trastorno neurológico que afecta a miles de niños que, a pesar de entender perfectamente lo que quieren decir, no pueden convertir sus pensamientos en palabras. Desliza para conocer más sobre esta condición permanente y cómo podemos ayudar. </a:t>
            </a:r>
            <a:pPr algn="l" indent="0" marL="0">
              <a:lnSpc>
                <a:spcPts val="6650"/>
              </a:lnSpc>
              <a:buNone/>
            </a:pPr>
            <a:r>
              <a:rPr lang="en-US" sz="4150" dirty="0">
                <a:solidFill>
                  <a:srgbClr val="00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💙</a:t>
            </a:r>
            <a:endParaRPr lang="en-US" sz="4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51754" y="1917025"/>
            <a:ext cx="8905756" cy="825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500"/>
              </a:lnSpc>
              <a:buNone/>
            </a:pPr>
            <a:r>
              <a:rPr lang="en-US" sz="52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¿Qué es la Apraxia del Habla Infantil?</a:t>
            </a:r>
            <a:endParaRPr lang="en-US" sz="5200" dirty="0"/>
          </a:p>
        </p:txBody>
      </p:sp>
      <p:sp>
        <p:nvSpPr>
          <p:cNvPr id="3" name="Shape 1"/>
          <p:cNvSpPr/>
          <p:nvPr/>
        </p:nvSpPr>
        <p:spPr>
          <a:xfrm>
            <a:off x="1651754" y="3568660"/>
            <a:ext cx="11326892" cy="2956560"/>
          </a:xfrm>
          <a:prstGeom prst="roundRect">
            <a:avLst>
              <a:gd name="adj" fmla="val 5866"/>
            </a:avLst>
          </a:prstGeom>
          <a:solidFill>
            <a:srgbClr val="E6E6E6"/>
          </a:solidFill>
          <a:ln w="22860">
            <a:solidFill>
              <a:srgbClr val="CCCCC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87523" y="4004429"/>
            <a:ext cx="4129445" cy="516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050"/>
              </a:lnSpc>
              <a:buNone/>
            </a:pPr>
            <a:r>
              <a:rPr lang="en-US" sz="32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Trastorno Neurológico</a:t>
            </a:r>
            <a:endParaRPr lang="en-US" sz="3250" dirty="0"/>
          </a:p>
        </p:txBody>
      </p:sp>
      <p:sp>
        <p:nvSpPr>
          <p:cNvPr id="5" name="Text 3"/>
          <p:cNvSpPr/>
          <p:nvPr/>
        </p:nvSpPr>
        <p:spPr>
          <a:xfrm>
            <a:off x="2087523" y="4768334"/>
            <a:ext cx="10455354" cy="1321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200"/>
              </a:lnSpc>
              <a:buNone/>
            </a:pPr>
            <a:r>
              <a:rPr lang="en-US" sz="32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Afecta al 1-2% de los niños. Presente desde el nacimiento y de carácter permanente.</a:t>
            </a:r>
            <a:endParaRPr lang="en-US" sz="3250" dirty="0"/>
          </a:p>
        </p:txBody>
      </p:sp>
      <p:sp>
        <p:nvSpPr>
          <p:cNvPr id="6" name="Shape 4"/>
          <p:cNvSpPr/>
          <p:nvPr/>
        </p:nvSpPr>
        <p:spPr>
          <a:xfrm>
            <a:off x="1651754" y="6938129"/>
            <a:ext cx="11326892" cy="2956560"/>
          </a:xfrm>
          <a:prstGeom prst="roundRect">
            <a:avLst>
              <a:gd name="adj" fmla="val 5866"/>
            </a:avLst>
          </a:prstGeom>
          <a:solidFill>
            <a:srgbClr val="E6E6E6"/>
          </a:solidFill>
          <a:ln w="22860">
            <a:solidFill>
              <a:srgbClr val="CCCCC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087523" y="7373898"/>
            <a:ext cx="4129445" cy="516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050"/>
              </a:lnSpc>
              <a:buNone/>
            </a:pPr>
            <a:r>
              <a:rPr lang="en-US" sz="32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Desconexión Cerebral</a:t>
            </a:r>
            <a:endParaRPr lang="en-US" sz="3250" dirty="0"/>
          </a:p>
        </p:txBody>
      </p:sp>
      <p:sp>
        <p:nvSpPr>
          <p:cNvPr id="8" name="Text 6"/>
          <p:cNvSpPr/>
          <p:nvPr/>
        </p:nvSpPr>
        <p:spPr>
          <a:xfrm>
            <a:off x="2087523" y="8137803"/>
            <a:ext cx="10455354" cy="1321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200"/>
              </a:lnSpc>
              <a:buNone/>
            </a:pPr>
            <a:r>
              <a:rPr lang="en-US" sz="32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El cerebro no puede coordinar correctamente los músculos necesarios para hablar.</a:t>
            </a:r>
            <a:endParaRPr lang="en-US" sz="3250" dirty="0"/>
          </a:p>
        </p:txBody>
      </p:sp>
      <p:sp>
        <p:nvSpPr>
          <p:cNvPr id="9" name="Shape 7"/>
          <p:cNvSpPr/>
          <p:nvPr/>
        </p:nvSpPr>
        <p:spPr>
          <a:xfrm>
            <a:off x="1651754" y="10307598"/>
            <a:ext cx="11326892" cy="2956560"/>
          </a:xfrm>
          <a:prstGeom prst="roundRect">
            <a:avLst>
              <a:gd name="adj" fmla="val 5866"/>
            </a:avLst>
          </a:prstGeom>
          <a:solidFill>
            <a:srgbClr val="E6E6E6"/>
          </a:solidFill>
          <a:ln w="22860">
            <a:solidFill>
              <a:srgbClr val="CCCCC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087523" y="10743367"/>
            <a:ext cx="4129445" cy="516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050"/>
              </a:lnSpc>
              <a:buNone/>
            </a:pPr>
            <a:r>
              <a:rPr lang="en-US" sz="32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Razonamiento Intacto</a:t>
            </a:r>
            <a:endParaRPr lang="en-US" sz="3250" dirty="0"/>
          </a:p>
        </p:txBody>
      </p:sp>
      <p:sp>
        <p:nvSpPr>
          <p:cNvPr id="11" name="Text 9"/>
          <p:cNvSpPr/>
          <p:nvPr/>
        </p:nvSpPr>
        <p:spPr>
          <a:xfrm>
            <a:off x="2087523" y="11507272"/>
            <a:ext cx="10455354" cy="1321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200"/>
              </a:lnSpc>
              <a:buNone/>
            </a:pPr>
            <a:r>
              <a:rPr lang="en-US" sz="32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Los niños entienden todo, pero no pueden expresar sus pensamientos verbalmente.</a:t>
            </a:r>
            <a:endParaRPr lang="en-US" sz="3250" dirty="0"/>
          </a:p>
        </p:txBody>
      </p:sp>
      <p:sp>
        <p:nvSpPr>
          <p:cNvPr id="12" name="Text 10"/>
          <p:cNvSpPr/>
          <p:nvPr/>
        </p:nvSpPr>
        <p:spPr>
          <a:xfrm>
            <a:off x="1651754" y="13728621"/>
            <a:ext cx="11326892" cy="26422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200"/>
              </a:lnSpc>
              <a:buNone/>
            </a:pPr>
            <a:r>
              <a:rPr lang="en-US" sz="32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La apraxia no es un retraso del habla común. Es una condición específica donde el cerebro tiene dificultades para planificar y coordinar los movimientos precisos de labios, mandíbula y lengua necesarios para la comunicación verbal.</a:t>
            </a:r>
            <a:endParaRPr lang="en-US" sz="32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1828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8288000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651754" y="2246590"/>
            <a:ext cx="7551063" cy="943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7400"/>
              </a:lnSpc>
              <a:buNone/>
            </a:pPr>
            <a:r>
              <a:rPr lang="en-US" sz="5900" dirty="0">
                <a:solidFill>
                  <a:srgbClr val="FFFFFF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Señales para Reconocerla</a:t>
            </a:r>
            <a:endParaRPr lang="en-US" sz="5900" dirty="0"/>
          </a:p>
        </p:txBody>
      </p:sp>
      <p:sp>
        <p:nvSpPr>
          <p:cNvPr id="5" name="Shape 2"/>
          <p:cNvSpPr/>
          <p:nvPr/>
        </p:nvSpPr>
        <p:spPr>
          <a:xfrm>
            <a:off x="1651754" y="3721298"/>
            <a:ext cx="1061799" cy="1061799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22860">
            <a:solidFill>
              <a:srgbClr val="CCCCCC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523" y="3898285"/>
            <a:ext cx="566261" cy="70782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185398" y="3883462"/>
            <a:ext cx="4719399" cy="589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700" dirty="0">
                <a:solidFill>
                  <a:srgbClr val="FFFFFF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En bebés</a:t>
            </a:r>
            <a:endParaRPr lang="en-US" sz="3700" dirty="0"/>
          </a:p>
        </p:txBody>
      </p:sp>
      <p:sp>
        <p:nvSpPr>
          <p:cNvPr id="8" name="Text 4"/>
          <p:cNvSpPr/>
          <p:nvPr/>
        </p:nvSpPr>
        <p:spPr>
          <a:xfrm>
            <a:off x="3185398" y="4756547"/>
            <a:ext cx="9793248" cy="1510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900"/>
              </a:lnSpc>
              <a:buNone/>
            </a:pPr>
            <a:r>
              <a:rPr lang="en-US" sz="3700" dirty="0">
                <a:solidFill>
                  <a:srgbClr val="FFFFFF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Balbuceo reducido entre 7-12 meses. Primeras palabras tardías (después de 18 meses).</a:t>
            </a:r>
            <a:endParaRPr lang="en-US" sz="3700" dirty="0"/>
          </a:p>
        </p:txBody>
      </p:sp>
      <p:sp>
        <p:nvSpPr>
          <p:cNvPr id="9" name="Shape 5"/>
          <p:cNvSpPr/>
          <p:nvPr/>
        </p:nvSpPr>
        <p:spPr>
          <a:xfrm>
            <a:off x="1651754" y="7210544"/>
            <a:ext cx="1061799" cy="1061799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22860">
            <a:solidFill>
              <a:srgbClr val="CCCCCC"/>
            </a:solidFill>
            <a:prstDash val="solid"/>
          </a:ln>
        </p:spPr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523" y="7387530"/>
            <a:ext cx="566261" cy="70782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3185398" y="7372707"/>
            <a:ext cx="4719399" cy="589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700" dirty="0">
                <a:solidFill>
                  <a:srgbClr val="FFFFFF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En niños pequeños</a:t>
            </a:r>
            <a:endParaRPr lang="en-US" sz="3700" dirty="0"/>
          </a:p>
        </p:txBody>
      </p:sp>
      <p:sp>
        <p:nvSpPr>
          <p:cNvPr id="12" name="Text 7"/>
          <p:cNvSpPr/>
          <p:nvPr/>
        </p:nvSpPr>
        <p:spPr>
          <a:xfrm>
            <a:off x="3185398" y="8245793"/>
            <a:ext cx="9793248" cy="1510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900"/>
              </a:lnSpc>
              <a:buNone/>
            </a:pPr>
            <a:r>
              <a:rPr lang="en-US" sz="3700" dirty="0">
                <a:solidFill>
                  <a:srgbClr val="FFFFFF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Vocabulario limitado de consonantes y vocales. Habla difícil de entender con omisiones de sonidos.</a:t>
            </a:r>
            <a:endParaRPr lang="en-US" sz="3700" dirty="0"/>
          </a:p>
        </p:txBody>
      </p:sp>
      <p:sp>
        <p:nvSpPr>
          <p:cNvPr id="13" name="Shape 8"/>
          <p:cNvSpPr/>
          <p:nvPr/>
        </p:nvSpPr>
        <p:spPr>
          <a:xfrm>
            <a:off x="1651754" y="10699790"/>
            <a:ext cx="1061799" cy="1061799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22860">
            <a:solidFill>
              <a:srgbClr val="CCCCCC"/>
            </a:solidFill>
            <a:prstDash val="solid"/>
          </a:ln>
        </p:spPr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523" y="10876776"/>
            <a:ext cx="566261" cy="7078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185398" y="10861953"/>
            <a:ext cx="4719399" cy="589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700" dirty="0">
                <a:solidFill>
                  <a:srgbClr val="FFFFFF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Al comunicarse</a:t>
            </a:r>
            <a:endParaRPr lang="en-US" sz="3700" dirty="0"/>
          </a:p>
        </p:txBody>
      </p:sp>
      <p:sp>
        <p:nvSpPr>
          <p:cNvPr id="16" name="Text 10"/>
          <p:cNvSpPr/>
          <p:nvPr/>
        </p:nvSpPr>
        <p:spPr>
          <a:xfrm>
            <a:off x="3185398" y="11735038"/>
            <a:ext cx="9793248" cy="1510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900"/>
              </a:lnSpc>
              <a:buNone/>
            </a:pPr>
            <a:r>
              <a:rPr lang="en-US" sz="3700" dirty="0">
                <a:solidFill>
                  <a:srgbClr val="FFFFFF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Pausas notables entre sílabas o palabras. Inconsistencia en los errores al pronunciar.</a:t>
            </a:r>
            <a:endParaRPr lang="en-US" sz="3700" dirty="0"/>
          </a:p>
        </p:txBody>
      </p:sp>
      <p:sp>
        <p:nvSpPr>
          <p:cNvPr id="17" name="Text 11"/>
          <p:cNvSpPr/>
          <p:nvPr/>
        </p:nvSpPr>
        <p:spPr>
          <a:xfrm>
            <a:off x="1651754" y="13776127"/>
            <a:ext cx="11326892" cy="2265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900"/>
              </a:lnSpc>
              <a:buNone/>
            </a:pPr>
            <a:r>
              <a:rPr lang="en-US" sz="3700" dirty="0">
                <a:solidFill>
                  <a:srgbClr val="FFFFFF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Los niños con apraxia pueden mostrar frustración al intentar comunicarse. La detección temprana es clave para iniciar terapias adecuadas que mejoren significativamente su calidad de vida.</a:t>
            </a:r>
            <a:endParaRPr lang="en-US" sz="3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1828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8288000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651754" y="2706291"/>
            <a:ext cx="11307247" cy="1120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8800"/>
              </a:lnSpc>
              <a:buNone/>
            </a:pPr>
            <a:r>
              <a:rPr lang="en-US" sz="7050" dirty="0">
                <a:solidFill>
                  <a:srgbClr val="FFFFFF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Juntos podemos hacer la diferencia</a:t>
            </a:r>
            <a:endParaRPr lang="en-US" sz="7050" dirty="0"/>
          </a:p>
        </p:txBody>
      </p:sp>
      <p:sp>
        <p:nvSpPr>
          <p:cNvPr id="5" name="Text 2"/>
          <p:cNvSpPr/>
          <p:nvPr/>
        </p:nvSpPr>
        <p:spPr>
          <a:xfrm>
            <a:off x="1651754" y="4457462"/>
            <a:ext cx="11326892" cy="3586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05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El diagnóstico temprano marca la diferencia. La terapia del habla especializada es el tratamiento principal, con práctica constante de palabras, sílabas y frases que ayudan a crear nuevas conexiones neuronales.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1651754" y="8674537"/>
            <a:ext cx="11326892" cy="3586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05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La comprensión y paciencia de la comunidad son tan importantes como los tratamientos profesionales. Este 14 de mayo, usa el azul y comparte esta información para crear conciencia.</a:t>
            </a:r>
            <a:endParaRPr lang="en-US" sz="4400" dirty="0"/>
          </a:p>
        </p:txBody>
      </p:sp>
      <p:sp>
        <p:nvSpPr>
          <p:cNvPr id="7" name="Text 4"/>
          <p:cNvSpPr/>
          <p:nvPr/>
        </p:nvSpPr>
        <p:spPr>
          <a:xfrm>
            <a:off x="1651754" y="12891611"/>
            <a:ext cx="11326892" cy="2689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05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¡Comparte esta publicación y etiqueta a profesionales de la educación que deberían conocer sobre la apraxia infantil! #ConcientizaciónApraxia #14deMayo</a:t>
            </a:r>
            <a:endParaRPr lang="en-US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2025-05-14T20:32:35Z</dcterms:created>
  <dcterms:modified xsi:type="dcterms:W3CDTF">2025-05-14T20:32:35Z</dcterms:modified>
</cp:coreProperties>
</file>